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osefin Sans Bold" pitchFamily="2" charset="0"/>
      <p:regular r:id="rId29"/>
      <p:boldItalic r:id="rId30"/>
    </p:embeddedFont>
    <p:embeddedFont>
      <p:font typeface="Josefin Sans Bold Italics" panose="020B0604020202020204" charset="0"/>
      <p:regular r:id="rId31"/>
    </p:embeddedFont>
    <p:embeddedFont>
      <p:font typeface="Josefin Sans Regular" panose="020B0604020202020204" charset="0"/>
      <p:regular r:id="rId32"/>
    </p:embeddedFont>
    <p:embeddedFont>
      <p:font typeface="Josefin Sans Regular Bold" panose="020B0604020202020204" charset="0"/>
      <p:regular r:id="rId33"/>
    </p:embeddedFont>
    <p:embeddedFont>
      <p:font typeface="Josefin Sans Regular Bold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svg"/><Relationship Id="rId3" Type="http://schemas.openxmlformats.org/officeDocument/2006/relationships/image" Target="../media/image75.svg"/><Relationship Id="rId7" Type="http://schemas.openxmlformats.org/officeDocument/2006/relationships/image" Target="../media/image41.svg"/><Relationship Id="rId12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svg"/><Relationship Id="rId5" Type="http://schemas.openxmlformats.org/officeDocument/2006/relationships/image" Target="../media/image77.svg"/><Relationship Id="rId10" Type="http://schemas.openxmlformats.org/officeDocument/2006/relationships/image" Target="../media/image42.png"/><Relationship Id="rId4" Type="http://schemas.openxmlformats.org/officeDocument/2006/relationships/image" Target="../media/image76.png"/><Relationship Id="rId9" Type="http://schemas.openxmlformats.org/officeDocument/2006/relationships/image" Target="../media/image7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7436" y="2257801"/>
            <a:ext cx="8581606" cy="5131784"/>
            <a:chOff x="0" y="47625"/>
            <a:chExt cx="11442142" cy="684238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1442142" cy="146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>
                  <a:solidFill>
                    <a:srgbClr val="6CE5E8"/>
                  </a:solidFill>
                  <a:latin typeface="Josefin Sans Bold Italics"/>
                </a:rPr>
                <a:t>Quản lý kho sách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76831"/>
              <a:ext cx="11442142" cy="441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Lớp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 : 10ĐH-CNTT2</a:t>
              </a:r>
            </a:p>
            <a:p>
              <a:pPr>
                <a:lnSpc>
                  <a:spcPts val="5179"/>
                </a:lnSpc>
              </a:pP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GV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Hướng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dẫn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: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ThS.Phạm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Trọng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 Huynh</a:t>
              </a:r>
            </a:p>
            <a:p>
              <a:pPr>
                <a:lnSpc>
                  <a:spcPts val="5179"/>
                </a:lnSpc>
              </a:pPr>
              <a:endParaRPr lang="en-US" sz="3699" dirty="0">
                <a:solidFill>
                  <a:srgbClr val="94DDDE"/>
                </a:solidFill>
                <a:latin typeface="Josefin Sans Regular"/>
              </a:endParaRPr>
            </a:p>
            <a:p>
              <a:pPr>
                <a:lnSpc>
                  <a:spcPts val="5179"/>
                </a:lnSpc>
              </a:pP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Thành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viên</a:t>
              </a: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 :</a:t>
              </a:r>
            </a:p>
            <a:p>
              <a:pPr marL="798829" lvl="1" indent="-399415">
                <a:lnSpc>
                  <a:spcPts val="5179"/>
                </a:lnSpc>
                <a:buFont typeface="Arial"/>
                <a:buChar char="•"/>
              </a:pPr>
              <a:r>
                <a:rPr lang="en-US" sz="3699" dirty="0">
                  <a:solidFill>
                    <a:srgbClr val="94DDDE"/>
                  </a:solidFill>
                  <a:latin typeface="Josefin Sans Regular"/>
                </a:rPr>
                <a:t>Lưu Thy </a:t>
              </a:r>
              <a:r>
                <a:rPr lang="en-US" sz="3699" dirty="0" err="1">
                  <a:solidFill>
                    <a:srgbClr val="94DDDE"/>
                  </a:solidFill>
                  <a:latin typeface="Josefin Sans Regular"/>
                </a:rPr>
                <a:t>Thy</a:t>
              </a:r>
              <a:endParaRPr lang="en-US" sz="3699" dirty="0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172798" y="-509133"/>
            <a:ext cx="440299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36897" y="8272887"/>
            <a:ext cx="3071927" cy="25524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49356" y="26634"/>
            <a:ext cx="11568382" cy="102603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886200"/>
            <a:ext cx="427832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2B4B82"/>
                </a:solidFill>
                <a:latin typeface="Josefin Sans Bold"/>
              </a:rPr>
              <a:t>UML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13585">
            <a:off x="5145481" y="5665617"/>
            <a:ext cx="610865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76762" y="6640371"/>
            <a:ext cx="3511238" cy="36466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2846" y="1019175"/>
            <a:ext cx="1392267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0342" lvl="1" indent="-885171" algn="ctr">
              <a:lnSpc>
                <a:spcPts val="9839"/>
              </a:lnSpc>
              <a:spcBef>
                <a:spcPct val="0"/>
              </a:spcBef>
              <a:buFont typeface="Arial"/>
              <a:buChar char="•"/>
            </a:pPr>
            <a:r>
              <a:rPr lang="en-US" sz="8199">
                <a:solidFill>
                  <a:srgbClr val="2B4B82"/>
                </a:solidFill>
                <a:latin typeface="Josefin Sans Bold Bold"/>
              </a:rPr>
              <a:t> Class Sach và SachTask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9488" y="2590800"/>
            <a:ext cx="5207767" cy="5730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endParaRPr/>
          </a:p>
          <a:p>
            <a:pPr>
              <a:lnSpc>
                <a:spcPts val="3773"/>
              </a:lnSpc>
            </a:pPr>
            <a:r>
              <a:rPr lang="en-US" sz="3144">
                <a:solidFill>
                  <a:srgbClr val="2B4B82"/>
                </a:solidFill>
                <a:latin typeface="Josefin Sans Bold Bold"/>
              </a:rPr>
              <a:t>-Thuộc tính : </a:t>
            </a:r>
          </a:p>
          <a:p>
            <a:pPr marL="678890" lvl="1" indent="-339445">
              <a:lnSpc>
                <a:spcPts val="3773"/>
              </a:lnSpc>
              <a:buFont typeface="Arial"/>
              <a:buChar char="•"/>
            </a:pPr>
            <a:r>
              <a:rPr lang="en-US" sz="3144">
                <a:solidFill>
                  <a:srgbClr val="2B4B82"/>
                </a:solidFill>
                <a:latin typeface="Josefin Sans Bold"/>
              </a:rPr>
              <a:t>S</a:t>
            </a:r>
            <a:r>
              <a:rPr lang="en-US" sz="3144">
                <a:solidFill>
                  <a:srgbClr val="2B4B82"/>
                </a:solidFill>
                <a:latin typeface="Josefin Sans Bold Bold"/>
              </a:rPr>
              <a:t>tring maSach, tenSach, tacGia, Date ngayNhap, int soLuong, NhaXB nhaxb, TheLoai tl, KhuVuc kv</a:t>
            </a:r>
          </a:p>
          <a:p>
            <a:pPr>
              <a:lnSpc>
                <a:spcPts val="3773"/>
              </a:lnSpc>
            </a:pPr>
            <a:r>
              <a:rPr lang="en-US" sz="3144">
                <a:solidFill>
                  <a:srgbClr val="2B4B82"/>
                </a:solidFill>
                <a:latin typeface="Josefin Sans Bold Bold"/>
              </a:rPr>
              <a:t>- Phương thức :</a:t>
            </a:r>
          </a:p>
          <a:p>
            <a:pPr marL="678890" lvl="1" indent="-339445">
              <a:lnSpc>
                <a:spcPts val="3773"/>
              </a:lnSpc>
              <a:buFont typeface="Arial"/>
              <a:buChar char="•"/>
            </a:pPr>
            <a:r>
              <a:rPr lang="en-US" sz="3144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44">
                <a:solidFill>
                  <a:srgbClr val="2B4B82"/>
                </a:solidFill>
                <a:latin typeface="Josefin Sans Bold Bold"/>
              </a:rPr>
              <a:t>Constructor</a:t>
            </a:r>
          </a:p>
          <a:p>
            <a:pPr marL="678890" lvl="1" indent="-339445">
              <a:lnSpc>
                <a:spcPts val="3773"/>
              </a:lnSpc>
              <a:buFont typeface="Arial"/>
              <a:buChar char="•"/>
            </a:pPr>
            <a:r>
              <a:rPr lang="en-US" sz="3144">
                <a:solidFill>
                  <a:srgbClr val="2B4B82"/>
                </a:solidFill>
                <a:latin typeface="Josefin Sans Bold"/>
              </a:rPr>
              <a:t>G</a:t>
            </a:r>
            <a:r>
              <a:rPr lang="en-US" sz="3144">
                <a:solidFill>
                  <a:srgbClr val="2B4B82"/>
                </a:solidFill>
                <a:latin typeface="Josefin Sans Bold Bold"/>
              </a:rPr>
              <a:t>etter / Setter</a:t>
            </a:r>
          </a:p>
          <a:p>
            <a:pPr marL="678890" lvl="1" indent="-339445">
              <a:lnSpc>
                <a:spcPts val="3773"/>
              </a:lnSpc>
              <a:spcBef>
                <a:spcPct val="0"/>
              </a:spcBef>
              <a:buFont typeface="Arial"/>
              <a:buChar char="•"/>
            </a:pPr>
            <a:r>
              <a:rPr lang="en-US" sz="3144">
                <a:solidFill>
                  <a:srgbClr val="2B4B82"/>
                </a:solidFill>
                <a:latin typeface="Josefin Sans Bold Bold"/>
              </a:rPr>
              <a:t>toString() : String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2433" y="2266950"/>
            <a:ext cx="296187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4311">
                <a:solidFill>
                  <a:srgbClr val="2B4B82"/>
                </a:solidFill>
                <a:latin typeface="Josefin Sans Bold Bold"/>
              </a:rPr>
              <a:t>Class Sach</a:t>
            </a:r>
            <a:r>
              <a:rPr lang="en-US" sz="4311">
                <a:solidFill>
                  <a:srgbClr val="000000"/>
                </a:solidFill>
                <a:latin typeface="Josefin Sans Bold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62358" y="2266950"/>
            <a:ext cx="243730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>
                <a:solidFill>
                  <a:srgbClr val="2B4B82"/>
                </a:solidFill>
                <a:latin typeface="Josefin Sans Bold Bold"/>
              </a:rPr>
              <a:t>SachTask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600325"/>
            <a:ext cx="7278432" cy="620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6"/>
              </a:lnSpc>
            </a:pPr>
            <a:endParaRPr/>
          </a:p>
          <a:p>
            <a:pPr>
              <a:lnSpc>
                <a:spcPts val="3846"/>
              </a:lnSpc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List&lt;Sach&gt; lsB = new ArrayList&lt;&gt;();</a:t>
            </a:r>
          </a:p>
          <a:p>
            <a:pPr>
              <a:lnSpc>
                <a:spcPts val="3846"/>
              </a:lnSpc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add : thêm sách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del (remove) : xoá sách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 count : đếm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findByID, findByName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edit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getBookAtPoint</a:t>
            </a:r>
          </a:p>
          <a:p>
            <a:pPr marL="691967" lvl="1" indent="-345984">
              <a:lnSpc>
                <a:spcPts val="3846"/>
              </a:lnSpc>
              <a:buFont typeface="Arial"/>
              <a:buChar char="•"/>
            </a:pPr>
            <a:r>
              <a:rPr lang="en-US" sz="3205">
                <a:solidFill>
                  <a:srgbClr val="2B4B82"/>
                </a:solidFill>
                <a:latin typeface="Josefin Sans Bold"/>
              </a:rPr>
              <a:t>getAllBook</a:t>
            </a:r>
          </a:p>
          <a:p>
            <a:pPr>
              <a:lnSpc>
                <a:spcPts val="2861"/>
              </a:lnSpc>
              <a:spcBef>
                <a:spcPct val="0"/>
              </a:spcBef>
            </a:pPr>
            <a:endParaRPr lang="en-US" sz="3205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24025">
            <a:off x="6437259" y="5066024"/>
            <a:ext cx="545158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21439">
            <a:off x="-91787" y="6950787"/>
            <a:ext cx="3947701" cy="36911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2838" y="1019175"/>
            <a:ext cx="1634513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0375" lvl="1" indent="-885187" algn="ctr">
              <a:lnSpc>
                <a:spcPts val="9839"/>
              </a:lnSpc>
              <a:spcBef>
                <a:spcPct val="0"/>
              </a:spcBef>
              <a:buFont typeface="Arial"/>
              <a:buChar char="•"/>
            </a:pPr>
            <a:r>
              <a:rPr lang="en-US" sz="8199">
                <a:solidFill>
                  <a:srgbClr val="2B4B82"/>
                </a:solidFill>
                <a:latin typeface="Josefin Sans Bold Bold"/>
              </a:rPr>
              <a:t> Class NhaXB và NhaXBTask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3162" y="3419191"/>
            <a:ext cx="6022245" cy="441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3"/>
              </a:lnSpc>
            </a:pPr>
            <a:endParaRPr/>
          </a:p>
          <a:p>
            <a:pPr>
              <a:lnSpc>
                <a:spcPts val="4363"/>
              </a:lnSpc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785066" lvl="1" indent="-392533">
              <a:lnSpc>
                <a:spcPts val="4363"/>
              </a:lnSpc>
              <a:buFont typeface="Arial"/>
              <a:buChar char="•"/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String maNXB, tenNXB</a:t>
            </a:r>
          </a:p>
          <a:p>
            <a:pPr>
              <a:lnSpc>
                <a:spcPts val="4363"/>
              </a:lnSpc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785066" lvl="1" indent="-392533">
              <a:lnSpc>
                <a:spcPts val="4363"/>
              </a:lnSpc>
              <a:buFont typeface="Arial"/>
              <a:buChar char="•"/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Constructor</a:t>
            </a:r>
          </a:p>
          <a:p>
            <a:pPr marL="785066" lvl="1" indent="-392533">
              <a:lnSpc>
                <a:spcPts val="4363"/>
              </a:lnSpc>
              <a:buFont typeface="Arial"/>
              <a:buChar char="•"/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Getter / Setter</a:t>
            </a:r>
          </a:p>
          <a:p>
            <a:pPr marL="785066" lvl="1" indent="-392533">
              <a:lnSpc>
                <a:spcPts val="4363"/>
              </a:lnSpc>
              <a:buFont typeface="Arial"/>
              <a:buChar char="•"/>
            </a:pPr>
            <a:r>
              <a:rPr lang="en-US" sz="3636">
                <a:solidFill>
                  <a:srgbClr val="2B4B82"/>
                </a:solidFill>
                <a:latin typeface="Josefin Sans Bold"/>
              </a:rPr>
              <a:t> override: toString()</a:t>
            </a:r>
          </a:p>
          <a:p>
            <a:pPr>
              <a:lnSpc>
                <a:spcPts val="4363"/>
              </a:lnSpc>
              <a:spcBef>
                <a:spcPct val="0"/>
              </a:spcBef>
            </a:pPr>
            <a:endParaRPr lang="en-US" sz="3636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54652" y="2761966"/>
            <a:ext cx="359866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4311">
                <a:solidFill>
                  <a:srgbClr val="2B4B82"/>
                </a:solidFill>
                <a:latin typeface="Josefin Sans Bold Bold"/>
              </a:rPr>
              <a:t>Class NhaXB</a:t>
            </a:r>
            <a:r>
              <a:rPr lang="en-US" sz="4311">
                <a:solidFill>
                  <a:srgbClr val="000000"/>
                </a:solidFill>
                <a:latin typeface="Josefin Sans Bold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0888" y="2914650"/>
            <a:ext cx="307240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4300">
                <a:solidFill>
                  <a:srgbClr val="2B4B82"/>
                </a:solidFill>
                <a:latin typeface="Josefin Sans Bold"/>
              </a:rPr>
              <a:t>NhaXBTask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3132" y="3419191"/>
            <a:ext cx="6452492" cy="441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9"/>
              </a:lnSpc>
            </a:pPr>
            <a:endParaRPr/>
          </a:p>
          <a:p>
            <a:pPr>
              <a:lnSpc>
                <a:spcPts val="4349"/>
              </a:lnSpc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782560" lvl="1" indent="-391280">
              <a:lnSpc>
                <a:spcPts val="4349"/>
              </a:lnSpc>
              <a:buFont typeface="Arial"/>
              <a:buChar char="•"/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List&lt;NhaXB&gt; lsNXB = new ArrayList&lt;&gt;()</a:t>
            </a:r>
          </a:p>
          <a:p>
            <a:pPr>
              <a:lnSpc>
                <a:spcPts val="4349"/>
              </a:lnSpc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782560" lvl="1" indent="-391280">
              <a:lnSpc>
                <a:spcPts val="4349"/>
              </a:lnSpc>
              <a:buFont typeface="Arial"/>
              <a:buChar char="•"/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NhaXBTask()</a:t>
            </a:r>
          </a:p>
          <a:p>
            <a:pPr marL="782560" lvl="1" indent="-391280">
              <a:lnSpc>
                <a:spcPts val="4349"/>
              </a:lnSpc>
              <a:buFont typeface="Arial"/>
              <a:buChar char="•"/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 add(NhaXB nxb)</a:t>
            </a:r>
          </a:p>
          <a:p>
            <a:pPr marL="782560" lvl="1" indent="-391280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3624">
                <a:solidFill>
                  <a:srgbClr val="2B4B82"/>
                </a:solidFill>
                <a:latin typeface="Josefin Sans Bold"/>
              </a:rPr>
              <a:t>getAllNhaXB()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36331">
            <a:off x="5178554" y="5259262"/>
            <a:ext cx="577873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17478" y="6337814"/>
            <a:ext cx="4635876" cy="39491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19175"/>
            <a:ext cx="1725930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0375" lvl="1" indent="-885187" algn="ctr">
              <a:lnSpc>
                <a:spcPts val="9839"/>
              </a:lnSpc>
              <a:spcBef>
                <a:spcPct val="0"/>
              </a:spcBef>
              <a:buFont typeface="Arial"/>
              <a:buChar char="•"/>
            </a:pPr>
            <a:r>
              <a:rPr lang="en-US" sz="8199">
                <a:solidFill>
                  <a:srgbClr val="2B4B82"/>
                </a:solidFill>
                <a:latin typeface="Josefin Sans Bold Bold"/>
              </a:rPr>
              <a:t>Class TheLoai và TheLoaiTask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581275"/>
            <a:ext cx="111490" cy="10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4"/>
              </a:lnSpc>
            </a:pPr>
            <a:endParaRPr/>
          </a:p>
          <a:p>
            <a:pPr>
              <a:lnSpc>
                <a:spcPts val="3440"/>
              </a:lnSpc>
              <a:spcBef>
                <a:spcPct val="0"/>
              </a:spcBef>
            </a:pPr>
            <a:r>
              <a:rPr lang="en-US" sz="2867">
                <a:solidFill>
                  <a:srgbClr val="2B4B82"/>
                </a:solidFill>
                <a:latin typeface="Josefin Sans Bold"/>
              </a:rPr>
              <a:t>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194" y="3612507"/>
            <a:ext cx="4757571" cy="407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endParaRPr/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String maTL, tenTL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Constructor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Getter / Setter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 override: toString()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endParaRPr lang="en-US" sz="3335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16510" y="2974332"/>
            <a:ext cx="355094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2B4B82"/>
                </a:solidFill>
                <a:latin typeface="Josefin Sans Bold"/>
              </a:rPr>
              <a:t>Class TheLoai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4505" y="3612507"/>
            <a:ext cx="5913516" cy="45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endParaRPr/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List&lt;TheLoai&gt; lsTL = new ArrayList&lt;&gt;()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TheLoaiTask()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add(TheLoai tl)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getAllTL()</a:t>
            </a:r>
          </a:p>
          <a:p>
            <a:pPr>
              <a:lnSpc>
                <a:spcPts val="4022"/>
              </a:lnSpc>
              <a:spcBef>
                <a:spcPct val="0"/>
              </a:spcBef>
            </a:pPr>
            <a:endParaRPr lang="en-US" sz="3352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07690" y="2964807"/>
            <a:ext cx="449580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2B4B82"/>
                </a:solidFill>
                <a:latin typeface="Josefin Sans Bold Bold"/>
              </a:rPr>
              <a:t>Class TheLoaiTask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8277">
            <a:off x="5974969" y="5204947"/>
            <a:ext cx="527602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29569" y="6172200"/>
            <a:ext cx="365843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19175"/>
            <a:ext cx="1725930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0375" lvl="1" indent="-885187" algn="ctr">
              <a:lnSpc>
                <a:spcPts val="9839"/>
              </a:lnSpc>
              <a:spcBef>
                <a:spcPct val="0"/>
              </a:spcBef>
              <a:buFont typeface="Arial"/>
              <a:buChar char="•"/>
            </a:pPr>
            <a:r>
              <a:rPr lang="en-US" sz="8199">
                <a:solidFill>
                  <a:srgbClr val="2B4B82"/>
                </a:solidFill>
                <a:latin typeface="Josefin Sans Bold Bold"/>
              </a:rPr>
              <a:t>Class KhuVuc và KhuVucTask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581275"/>
            <a:ext cx="111490" cy="10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4"/>
              </a:lnSpc>
            </a:pPr>
            <a:endParaRPr/>
          </a:p>
          <a:p>
            <a:pPr>
              <a:lnSpc>
                <a:spcPts val="3440"/>
              </a:lnSpc>
              <a:spcBef>
                <a:spcPct val="0"/>
              </a:spcBef>
            </a:pPr>
            <a:r>
              <a:rPr lang="en-US" sz="2867">
                <a:solidFill>
                  <a:srgbClr val="2B4B82"/>
                </a:solidFill>
                <a:latin typeface="Josefin Sans Bold"/>
              </a:rPr>
              <a:t>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194" y="3293420"/>
            <a:ext cx="4757571" cy="45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2"/>
              </a:lnSpc>
            </a:pPr>
            <a:endParaRPr/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- Thuộc tính: 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S</a:t>
            </a:r>
            <a:r>
              <a:rPr lang="en-US" sz="3335">
                <a:solidFill>
                  <a:srgbClr val="2B4B82"/>
                </a:solidFill>
                <a:latin typeface="Josefin Sans Bold Bold"/>
              </a:rPr>
              <a:t>tring maKV, tenKV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- Phương thức: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C</a:t>
            </a:r>
            <a:r>
              <a:rPr lang="en-US" sz="3335">
                <a:solidFill>
                  <a:srgbClr val="2B4B82"/>
                </a:solidFill>
                <a:latin typeface="Josefin Sans Bold Bold"/>
              </a:rPr>
              <a:t>onstructor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G</a:t>
            </a:r>
            <a:r>
              <a:rPr lang="en-US" sz="3335">
                <a:solidFill>
                  <a:srgbClr val="2B4B82"/>
                </a:solidFill>
                <a:latin typeface="Josefin Sans Bold Bold"/>
              </a:rPr>
              <a:t>etter / Setter</a:t>
            </a:r>
          </a:p>
          <a:p>
            <a:pPr marL="720203" lvl="1" indent="-360102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B4B82"/>
                </a:solidFill>
                <a:latin typeface="Josefin Sans Bold"/>
              </a:rPr>
              <a:t>o</a:t>
            </a:r>
            <a:r>
              <a:rPr lang="en-US" sz="3335">
                <a:solidFill>
                  <a:srgbClr val="2B4B82"/>
                </a:solidFill>
                <a:latin typeface="Josefin Sans Bold Bold"/>
              </a:rPr>
              <a:t>verride: toString()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endParaRPr lang="en-US" sz="3335">
              <a:solidFill>
                <a:srgbClr val="2B4B82"/>
              </a:solidFill>
              <a:latin typeface="Josefin Sans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59719" y="2974332"/>
            <a:ext cx="346452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2B4B82"/>
                </a:solidFill>
                <a:latin typeface="Josefin Sans Bold"/>
              </a:rPr>
              <a:t>Class KhuVuc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3326" y="3293420"/>
            <a:ext cx="5913516" cy="406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2"/>
              </a:lnSpc>
            </a:pPr>
            <a:endParaRPr/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- Thuộc tính: 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List&lt;KhuVuc&gt; lsTL = new ArrayList&lt;&gt;()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- Phương thức: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KhuVucTask()</a:t>
            </a:r>
          </a:p>
          <a:p>
            <a:pPr marL="723762" lvl="1" indent="-361881">
              <a:lnSpc>
                <a:spcPts val="4022"/>
              </a:lnSpc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 add(KhuVuc kv)</a:t>
            </a:r>
          </a:p>
          <a:p>
            <a:pPr marL="723762" lvl="1" indent="-361881">
              <a:lnSpc>
                <a:spcPts val="4022"/>
              </a:lnSpc>
              <a:spcBef>
                <a:spcPct val="0"/>
              </a:spcBef>
              <a:buFont typeface="Arial"/>
              <a:buChar char="•"/>
            </a:pPr>
            <a:r>
              <a:rPr lang="en-US" sz="3352">
                <a:solidFill>
                  <a:srgbClr val="2B4B82"/>
                </a:solidFill>
                <a:latin typeface="Josefin Sans Bold"/>
              </a:rPr>
              <a:t>getAllKV()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48816" y="2964807"/>
            <a:ext cx="4413548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2B4B82"/>
                </a:solidFill>
                <a:latin typeface="Josefin Sans Bold Bold"/>
              </a:rPr>
              <a:t>Class KhuVucTask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2581275"/>
            <a:ext cx="111490" cy="10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4"/>
              </a:lnSpc>
            </a:pPr>
            <a:endParaRPr/>
          </a:p>
          <a:p>
            <a:pPr>
              <a:lnSpc>
                <a:spcPts val="3440"/>
              </a:lnSpc>
              <a:spcBef>
                <a:spcPct val="0"/>
              </a:spcBef>
            </a:pPr>
            <a:r>
              <a:rPr lang="en-US" sz="2867">
                <a:solidFill>
                  <a:srgbClr val="2B4B82"/>
                </a:solidFill>
                <a:latin typeface="Josefin Sans Bold"/>
              </a:rPr>
              <a:t>-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5396242" y="5858594"/>
            <a:ext cx="7607005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7992" y="-1514475"/>
            <a:ext cx="2640953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73505" y="2083666"/>
            <a:ext cx="6037049" cy="763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•NhaXBTask daoNXB = new NhaXBTask()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•SachTask daoB = new SachTask()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•TheLoaiTask daoTL = new TheLoaiTask()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•KhuVucTask daoKV = new KhuVucTask()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•BookView()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•getDataComboBox()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•getDataComboBox2()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•getDataComboBox3()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•btnFirstActionPerformed</a:t>
            </a:r>
          </a:p>
          <a:p>
            <a:pPr>
              <a:lnSpc>
                <a:spcPts val="4002"/>
              </a:lnSpc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•btnLastActionPerformed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r>
              <a:rPr lang="en-US" sz="3335">
                <a:solidFill>
                  <a:srgbClr val="2B4B82"/>
                </a:solidFill>
                <a:latin typeface="Josefin Sans Bold Bold"/>
              </a:rPr>
              <a:t>•btnBackActionPerformed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93690" y="2083666"/>
            <a:ext cx="6732382" cy="76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•btnNextActionPerformed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•resetForm()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•btnResetActionPerformed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•getModel()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•setModel()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•checkValidateForm()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•fillData()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•btnSaveActionPerformed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•btnDelActionPerformed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•btnFindIDActionPerformed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•btnFindNameActionPerformed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•btnExitActionPerformed</a:t>
            </a:r>
          </a:p>
          <a:p>
            <a:pPr>
              <a:lnSpc>
                <a:spcPts val="4022"/>
              </a:lnSpc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tbBooksMouseClicked</a:t>
            </a:r>
          </a:p>
          <a:p>
            <a:pPr>
              <a:lnSpc>
                <a:spcPts val="4022"/>
              </a:lnSpc>
              <a:spcBef>
                <a:spcPct val="0"/>
              </a:spcBef>
            </a:pPr>
            <a:r>
              <a:rPr lang="en-US" sz="3352">
                <a:solidFill>
                  <a:srgbClr val="2B4B82"/>
                </a:solidFill>
                <a:latin typeface="Josefin Sans Bold Bold"/>
              </a:rPr>
              <a:t>•public static void Main(String[] args)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1005" y="495300"/>
            <a:ext cx="138089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68119" lvl="1" indent="-734059" algn="ctr">
              <a:lnSpc>
                <a:spcPts val="8159"/>
              </a:lnSpc>
              <a:spcBef>
                <a:spcPct val="0"/>
              </a:spcBef>
              <a:buFont typeface="Arial"/>
              <a:buChar char="•"/>
            </a:pPr>
            <a:r>
              <a:rPr lang="en-US" sz="6799">
                <a:solidFill>
                  <a:srgbClr val="2B4B82"/>
                </a:solidFill>
                <a:latin typeface="Josefin Sans Bold Bold"/>
              </a:rPr>
              <a:t> Giao diện JFrame Java Swing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494168"/>
            <a:ext cx="7730495" cy="92986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67367" flipV="1">
            <a:off x="4315845" y="7678183"/>
            <a:ext cx="3277764" cy="31602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19175"/>
            <a:ext cx="8661639" cy="224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6"/>
              </a:lnSpc>
              <a:spcBef>
                <a:spcPct val="0"/>
              </a:spcBef>
            </a:pPr>
            <a:r>
              <a:rPr lang="en-US" sz="7347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00873"/>
            <a:ext cx="7799358" cy="502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6CE5E8"/>
                </a:solidFill>
                <a:latin typeface="Josefin Sans Regular Bold"/>
              </a:rPr>
              <a:t>a. Ưu điểm :</a:t>
            </a:r>
          </a:p>
          <a:p>
            <a:pPr>
              <a:lnSpc>
                <a:spcPts val="6719"/>
              </a:lnSpc>
            </a:pPr>
            <a:r>
              <a:rPr lang="en-US" sz="4799">
                <a:solidFill>
                  <a:srgbClr val="6CE5E8"/>
                </a:solidFill>
                <a:latin typeface="Josefin Sans Regular"/>
              </a:rPr>
              <a:t>Phần mềm đã thực hiện được những việc sau :</a:t>
            </a:r>
          </a:p>
          <a:p>
            <a:pPr>
              <a:lnSpc>
                <a:spcPts val="6719"/>
              </a:lnSpc>
            </a:pPr>
            <a:endParaRPr lang="en-US" sz="4799">
              <a:solidFill>
                <a:srgbClr val="6CE5E8"/>
              </a:solidFill>
              <a:latin typeface="Josefin Sans Regular"/>
            </a:endParaRPr>
          </a:p>
          <a:p>
            <a:pPr marL="1036312" lvl="1" indent="-518156">
              <a:lnSpc>
                <a:spcPts val="6719"/>
              </a:lnSpc>
              <a:spcBef>
                <a:spcPct val="0"/>
              </a:spcBef>
              <a:buFont typeface="Arial"/>
              <a:buChar char="•"/>
            </a:pPr>
            <a:r>
              <a:rPr lang="en-US" sz="4799">
                <a:solidFill>
                  <a:srgbClr val="6CE5E8"/>
                </a:solidFill>
                <a:latin typeface="Josefin Sans Regular"/>
              </a:rPr>
              <a:t>Nhập và lưu thông tin sách.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693"/>
          <a:stretch>
            <a:fillRect/>
          </a:stretch>
        </p:blipFill>
        <p:spPr>
          <a:xfrm>
            <a:off x="9584178" y="343014"/>
            <a:ext cx="7397106" cy="96009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019175"/>
            <a:ext cx="8614320" cy="222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3"/>
              </a:lnSpc>
              <a:spcBef>
                <a:spcPct val="0"/>
              </a:spcBef>
            </a:pPr>
            <a:r>
              <a:rPr lang="en-US" sz="7294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33941"/>
            <a:ext cx="7799358" cy="587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6CE5E8"/>
                </a:solidFill>
                <a:latin typeface="Josefin Sans Regular Bold"/>
              </a:rPr>
              <a:t>a. Ưu điểm :</a:t>
            </a:r>
          </a:p>
          <a:p>
            <a:pPr>
              <a:lnSpc>
                <a:spcPts val="6719"/>
              </a:lnSpc>
            </a:pPr>
            <a:r>
              <a:rPr lang="en-US" sz="4799">
                <a:solidFill>
                  <a:srgbClr val="6CE5E8"/>
                </a:solidFill>
                <a:latin typeface="Josefin Sans Regular"/>
              </a:rPr>
              <a:t>Phần mềm đã thực hiện được những việc sau :</a:t>
            </a:r>
          </a:p>
          <a:p>
            <a:pPr>
              <a:lnSpc>
                <a:spcPts val="6719"/>
              </a:lnSpc>
            </a:pPr>
            <a:endParaRPr lang="en-US" sz="4799">
              <a:solidFill>
                <a:srgbClr val="6CE5E8"/>
              </a:solidFill>
              <a:latin typeface="Josefin Sans Regular"/>
            </a:endParaRPr>
          </a:p>
          <a:p>
            <a:pPr marL="1036312" lvl="1" indent="-518156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6CE5E8"/>
                </a:solidFill>
                <a:latin typeface="Josefin Sans Regular"/>
              </a:rPr>
              <a:t>Xóa thông tin sách.</a:t>
            </a:r>
          </a:p>
          <a:p>
            <a:pPr>
              <a:lnSpc>
                <a:spcPts val="6719"/>
              </a:lnSpc>
            </a:pPr>
            <a:endParaRPr lang="en-US" sz="4799">
              <a:solidFill>
                <a:srgbClr val="6CE5E8"/>
              </a:solidFill>
              <a:latin typeface="Josefin Sans Regular"/>
            </a:endParaRP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6CE5E8"/>
                </a:solidFill>
                <a:latin typeface="Josefin Sans Regular"/>
              </a:rPr>
              <a:t>    Ví dụ : Xóa sách 02.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4423"/>
          <a:stretch>
            <a:fillRect/>
          </a:stretch>
        </p:blipFill>
        <p:spPr>
          <a:xfrm>
            <a:off x="9429509" y="549032"/>
            <a:ext cx="7078151" cy="91093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209" y="529982"/>
            <a:ext cx="7288843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en-US" sz="7199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7483" y="2923254"/>
            <a:ext cx="7826517" cy="673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1"/>
              </a:lnSpc>
            </a:pPr>
            <a:r>
              <a:rPr lang="en-US" sz="4129">
                <a:solidFill>
                  <a:srgbClr val="6CE5E8"/>
                </a:solidFill>
                <a:latin typeface="Josefin Sans Regular Bold"/>
              </a:rPr>
              <a:t>a. Ưu điểm :</a:t>
            </a:r>
          </a:p>
          <a:p>
            <a:pPr>
              <a:lnSpc>
                <a:spcPts val="5894"/>
              </a:lnSpc>
            </a:pPr>
            <a:r>
              <a:rPr lang="en-US" sz="4210">
                <a:solidFill>
                  <a:srgbClr val="6CE5E8"/>
                </a:solidFill>
                <a:latin typeface="Josefin Sans Regular"/>
              </a:rPr>
              <a:t>Phần mềm đã thực hiện được những việc sau :</a:t>
            </a:r>
          </a:p>
          <a:p>
            <a:pPr>
              <a:lnSpc>
                <a:spcPts val="6032"/>
              </a:lnSpc>
            </a:pPr>
            <a:endParaRPr lang="en-US" sz="4210">
              <a:solidFill>
                <a:srgbClr val="6CE5E8"/>
              </a:solidFill>
              <a:latin typeface="Josefin Sans Regular"/>
            </a:endParaRPr>
          </a:p>
          <a:p>
            <a:pPr marL="912961" lvl="1" indent="-456480">
              <a:lnSpc>
                <a:spcPts val="5920"/>
              </a:lnSpc>
              <a:buFont typeface="Arial"/>
              <a:buChar char="•"/>
            </a:pPr>
            <a:r>
              <a:rPr lang="en-US" sz="4228">
                <a:solidFill>
                  <a:srgbClr val="6CE5E8"/>
                </a:solidFill>
                <a:latin typeface="Josefin Sans Regular"/>
              </a:rPr>
              <a:t>Sửa thông tin sách.</a:t>
            </a:r>
          </a:p>
          <a:p>
            <a:pPr>
              <a:lnSpc>
                <a:spcPts val="6032"/>
              </a:lnSpc>
            </a:pPr>
            <a:endParaRPr lang="en-US" sz="4228">
              <a:solidFill>
                <a:srgbClr val="6CE5E8"/>
              </a:solidFill>
              <a:latin typeface="Josefin Sans Regular"/>
            </a:endParaRPr>
          </a:p>
          <a:p>
            <a:pPr>
              <a:lnSpc>
                <a:spcPts val="6032"/>
              </a:lnSpc>
              <a:spcBef>
                <a:spcPct val="0"/>
              </a:spcBef>
            </a:pPr>
            <a:r>
              <a:rPr lang="en-US" sz="4308">
                <a:solidFill>
                  <a:srgbClr val="6CE5E8"/>
                </a:solidFill>
                <a:latin typeface="Josefin Sans Regular"/>
              </a:rPr>
              <a:t>Ví dụ : Sửa sách S05 từ tên sách E thành B, từ tên tác giả e thành f.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471"/>
          <a:stretch>
            <a:fillRect/>
          </a:stretch>
        </p:blipFill>
        <p:spPr>
          <a:xfrm>
            <a:off x="9824631" y="306404"/>
            <a:ext cx="7434669" cy="87573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0840" y="8699937"/>
            <a:ext cx="2415295" cy="23450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66424"/>
            <a:ext cx="682509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5"/>
              </a:lnSpc>
              <a:spcBef>
                <a:spcPct val="0"/>
              </a:spcBef>
            </a:pPr>
            <a:r>
              <a:rPr lang="en-US" sz="7246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71449"/>
            <a:ext cx="8389426" cy="564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96"/>
              </a:lnSpc>
            </a:pPr>
            <a:r>
              <a:rPr lang="en-US" sz="4426">
                <a:solidFill>
                  <a:srgbClr val="6CE5E8"/>
                </a:solidFill>
                <a:latin typeface="Josefin Sans Regular Bold"/>
              </a:rPr>
              <a:t>a. Ưu điểm :</a:t>
            </a:r>
          </a:p>
          <a:p>
            <a:pPr>
              <a:lnSpc>
                <a:spcPts val="6466"/>
              </a:lnSpc>
            </a:pPr>
            <a:r>
              <a:rPr lang="en-US" sz="4618">
                <a:solidFill>
                  <a:srgbClr val="6CE5E8"/>
                </a:solidFill>
                <a:latin typeface="Josefin Sans Regular"/>
              </a:rPr>
              <a:t>Phần mềm đã thực hiện được những việc sau :</a:t>
            </a:r>
          </a:p>
          <a:p>
            <a:pPr>
              <a:lnSpc>
                <a:spcPts val="6466"/>
              </a:lnSpc>
            </a:pPr>
            <a:endParaRPr lang="en-US" sz="4618">
              <a:solidFill>
                <a:srgbClr val="6CE5E8"/>
              </a:solidFill>
              <a:latin typeface="Josefin Sans Regular"/>
            </a:endParaRPr>
          </a:p>
          <a:p>
            <a:pPr marL="997189" lvl="1" indent="-498594">
              <a:lnSpc>
                <a:spcPts val="6466"/>
              </a:lnSpc>
              <a:buFont typeface="Arial"/>
              <a:buChar char="•"/>
            </a:pPr>
            <a:r>
              <a:rPr lang="en-US" sz="4618">
                <a:solidFill>
                  <a:srgbClr val="6CE5E8"/>
                </a:solidFill>
                <a:latin typeface="Josefin Sans Regular"/>
              </a:rPr>
              <a:t>Sắp xếp thông tin sách.</a:t>
            </a:r>
          </a:p>
          <a:p>
            <a:pPr>
              <a:lnSpc>
                <a:spcPts val="6466"/>
              </a:lnSpc>
            </a:pPr>
            <a:endParaRPr lang="en-US" sz="4618">
              <a:solidFill>
                <a:srgbClr val="6CE5E8"/>
              </a:solidFill>
              <a:latin typeface="Josefin Sans Regular"/>
            </a:endParaRPr>
          </a:p>
          <a:p>
            <a:pPr>
              <a:lnSpc>
                <a:spcPts val="6466"/>
              </a:lnSpc>
              <a:spcBef>
                <a:spcPct val="0"/>
              </a:spcBef>
            </a:pPr>
            <a:r>
              <a:rPr lang="en-US" sz="4618">
                <a:solidFill>
                  <a:srgbClr val="6CE5E8"/>
                </a:solidFill>
                <a:latin typeface="Josefin Sans Regular"/>
              </a:rPr>
              <a:t>Ví dụ : Sắp xếp giảm dần.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53508" y="1994130"/>
            <a:ext cx="4200258" cy="12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0"/>
              </a:lnSpc>
              <a:spcBef>
                <a:spcPct val="0"/>
              </a:spcBef>
            </a:pPr>
            <a:r>
              <a:rPr lang="en-US" sz="7086">
                <a:solidFill>
                  <a:srgbClr val="6CE5E8"/>
                </a:solidFill>
                <a:latin typeface="Josefin Sans Regular Bold Italics"/>
              </a:rPr>
              <a:t>Nội dung</a:t>
            </a:r>
            <a:r>
              <a:rPr lang="en-US" sz="7086">
                <a:solidFill>
                  <a:srgbClr val="F7B4A7"/>
                </a:solidFill>
                <a:latin typeface="Josefin Sans Regular Bold Itali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3508" y="4431957"/>
            <a:ext cx="6289324" cy="261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1" lvl="1" indent="-399411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94DDDE"/>
                </a:solidFill>
                <a:latin typeface="Josefin Sans Regular"/>
              </a:rPr>
              <a:t>Giới thiệu</a:t>
            </a:r>
          </a:p>
          <a:p>
            <a:pPr marL="798821" lvl="1" indent="-399411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94DDDE"/>
                </a:solidFill>
                <a:latin typeface="Josefin Sans Regular"/>
              </a:rPr>
              <a:t>Phân tích và thiết kế</a:t>
            </a:r>
          </a:p>
          <a:p>
            <a:pPr marL="798821" lvl="1" indent="-399411" algn="just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94DDDE"/>
                </a:solidFill>
                <a:latin typeface="Josefin Sans Regular"/>
              </a:rPr>
              <a:t>Kết luận và kiểm thử</a:t>
            </a:r>
          </a:p>
          <a:p>
            <a:pPr marL="798821" lvl="1" indent="-399411" algn="just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94DDDE"/>
                </a:solidFill>
                <a:latin typeface="Josefin Sans Regular"/>
              </a:rPr>
              <a:t>Tổng kết phân chia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76" r="576"/>
          <a:stretch>
            <a:fillRect/>
          </a:stretch>
        </p:blipFill>
        <p:spPr>
          <a:xfrm>
            <a:off x="9144000" y="1526739"/>
            <a:ext cx="8115300" cy="70057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58469">
            <a:off x="760918" y="8011406"/>
            <a:ext cx="2926878" cy="37679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8885" y="1333500"/>
            <a:ext cx="771966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1"/>
              </a:lnSpc>
              <a:spcBef>
                <a:spcPct val="0"/>
              </a:spcBef>
            </a:pPr>
            <a:r>
              <a:rPr lang="en-US" sz="7234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1578" y="3708105"/>
            <a:ext cx="8072422" cy="40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16"/>
              </a:lnSpc>
            </a:pPr>
            <a:r>
              <a:rPr lang="en-US" sz="4511">
                <a:solidFill>
                  <a:srgbClr val="6CE5E8"/>
                </a:solidFill>
                <a:latin typeface="Josefin Sans Regular Bold"/>
              </a:rPr>
              <a:t>a. Ưu điểm :</a:t>
            </a:r>
          </a:p>
          <a:p>
            <a:pPr>
              <a:lnSpc>
                <a:spcPts val="6590"/>
              </a:lnSpc>
            </a:pPr>
            <a:r>
              <a:rPr lang="en-US" sz="4707">
                <a:solidFill>
                  <a:srgbClr val="6CE5E8"/>
                </a:solidFill>
                <a:latin typeface="Josefin Sans Regular"/>
              </a:rPr>
              <a:t>Phần mềm đã thực hiện được những việc sau :</a:t>
            </a:r>
          </a:p>
          <a:p>
            <a:pPr>
              <a:lnSpc>
                <a:spcPts val="6590"/>
              </a:lnSpc>
            </a:pPr>
            <a:endParaRPr lang="en-US" sz="4707">
              <a:solidFill>
                <a:srgbClr val="6CE5E8"/>
              </a:solidFill>
              <a:latin typeface="Josefin Sans Regular"/>
            </a:endParaRPr>
          </a:p>
          <a:p>
            <a:pPr marL="1016380" lvl="1" indent="-508190">
              <a:lnSpc>
                <a:spcPts val="6590"/>
              </a:lnSpc>
              <a:spcBef>
                <a:spcPct val="0"/>
              </a:spcBef>
              <a:buFont typeface="Arial"/>
              <a:buChar char="•"/>
            </a:pPr>
            <a:r>
              <a:rPr lang="en-US" sz="4707">
                <a:solidFill>
                  <a:srgbClr val="6CE5E8"/>
                </a:solidFill>
                <a:latin typeface="Josefin Sans Regular"/>
              </a:rPr>
              <a:t>Tìm sách theo mã sách.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687" y="1009650"/>
            <a:ext cx="7389628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  <a:spcBef>
                <a:spcPct val="0"/>
              </a:spcBef>
            </a:pPr>
            <a:r>
              <a:rPr lang="en-US" sz="7199">
                <a:solidFill>
                  <a:srgbClr val="6CE5E8"/>
                </a:solidFill>
                <a:latin typeface="Josefin Sans Bold Bold"/>
              </a:rPr>
              <a:t>3. Kết luận và kiểm thử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00553"/>
            <a:ext cx="9985453" cy="576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7"/>
              </a:lnSpc>
            </a:pPr>
            <a:r>
              <a:rPr lang="en-US" sz="4655">
                <a:solidFill>
                  <a:srgbClr val="6CE5E8"/>
                </a:solidFill>
                <a:latin typeface="Josefin Sans Regular Bold"/>
              </a:rPr>
              <a:t>b. Nhược điểm :</a:t>
            </a:r>
          </a:p>
          <a:p>
            <a:pPr marL="1005097" lvl="1" indent="-502549">
              <a:lnSpc>
                <a:spcPts val="6517"/>
              </a:lnSpc>
              <a:buFont typeface="Arial"/>
              <a:buChar char="•"/>
            </a:pPr>
            <a:r>
              <a:rPr lang="en-US" sz="4655">
                <a:solidFill>
                  <a:srgbClr val="6CE5E8"/>
                </a:solidFill>
                <a:latin typeface="Josefin Sans Regular Bold"/>
              </a:rPr>
              <a:t>Giao diện còn thô sơ.</a:t>
            </a:r>
          </a:p>
          <a:p>
            <a:pPr marL="1005097" lvl="1" indent="-502549">
              <a:lnSpc>
                <a:spcPts val="6517"/>
              </a:lnSpc>
              <a:buFont typeface="Arial"/>
              <a:buChar char="•"/>
            </a:pPr>
            <a:r>
              <a:rPr lang="en-US" sz="4655">
                <a:solidFill>
                  <a:srgbClr val="6CE5E8"/>
                </a:solidFill>
                <a:latin typeface="Josefin Sans Regular Bold"/>
              </a:rPr>
              <a:t>Dữ liệu dễ bị mất nếu quên lưu hoặc bị ngắt điện đột ngột.</a:t>
            </a:r>
          </a:p>
          <a:p>
            <a:pPr marL="1005097" lvl="1" indent="-502549">
              <a:lnSpc>
                <a:spcPts val="6517"/>
              </a:lnSpc>
              <a:buFont typeface="Arial"/>
              <a:buChar char="•"/>
            </a:pPr>
            <a:r>
              <a:rPr lang="en-US" sz="4655">
                <a:solidFill>
                  <a:srgbClr val="6CE5E8"/>
                </a:solidFill>
                <a:latin typeface="Josefin Sans Regular Bold"/>
              </a:rPr>
              <a:t>Thiếu tính bảo mật.</a:t>
            </a:r>
          </a:p>
          <a:p>
            <a:pPr marL="1005097" lvl="1" indent="-502549">
              <a:lnSpc>
                <a:spcPts val="6517"/>
              </a:lnSpc>
              <a:spcBef>
                <a:spcPct val="0"/>
              </a:spcBef>
              <a:buFont typeface="Arial"/>
              <a:buChar char="•"/>
            </a:pPr>
            <a:r>
              <a:rPr lang="en-US" sz="4655">
                <a:solidFill>
                  <a:srgbClr val="6CE5E8"/>
                </a:solidFill>
                <a:latin typeface="Josefin Sans Regular Bold"/>
              </a:rPr>
              <a:t>Sử dụng trong quy mô quản lí kho sách vừa và nhỏ.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5100364" y="-2287550"/>
            <a:ext cx="4317873" cy="58928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295662" y="-1536821"/>
            <a:ext cx="3748344" cy="30736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61862" y="2633591"/>
            <a:ext cx="4597438" cy="28420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6538923" y="4600059"/>
            <a:ext cx="575862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0905803" y="1652588"/>
            <a:ext cx="2645731" cy="1625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746890" y="-1536821"/>
            <a:ext cx="1491622" cy="3229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89184" y="2272116"/>
            <a:ext cx="8961038" cy="6986184"/>
            <a:chOff x="0" y="0"/>
            <a:chExt cx="11948051" cy="9314911"/>
          </a:xfrm>
        </p:grpSpPr>
        <p:sp>
          <p:nvSpPr>
            <p:cNvPr id="3" name="TextBox 3"/>
            <p:cNvSpPr txBox="1"/>
            <p:nvPr/>
          </p:nvSpPr>
          <p:spPr>
            <a:xfrm>
              <a:off x="10632751" y="4140635"/>
              <a:ext cx="1315300" cy="98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Thy Thy</a:t>
              </a:r>
            </a:p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50%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52426" y="7980401"/>
              <a:ext cx="1467961" cy="98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Kim Hoa</a:t>
              </a:r>
            </a:p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25%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0870"/>
              <a:ext cx="2020387" cy="98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Thùy Dương</a:t>
              </a:r>
            </a:p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FFFFFF"/>
                  </a:solidFill>
                  <a:latin typeface="Josefin Sans Regular"/>
                </a:rPr>
                <a:t>25%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202697" y="0"/>
              <a:ext cx="9314911" cy="9314911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3117">
            <a:off x="-447020" y="6888707"/>
            <a:ext cx="4402996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114425"/>
            <a:ext cx="9829130" cy="100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7"/>
              </a:lnSpc>
            </a:pPr>
            <a:r>
              <a:rPr lang="en-US" sz="7150">
                <a:solidFill>
                  <a:srgbClr val="6CE5E8"/>
                </a:solidFill>
                <a:latin typeface="Josefin Sans Bold"/>
              </a:rPr>
              <a:t>4. Tổng kết phân chia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363774"/>
            <a:ext cx="8188192" cy="281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402" lvl="1" indent="-434701">
              <a:lnSpc>
                <a:spcPts val="5637"/>
              </a:lnSpc>
              <a:buFont typeface="Arial"/>
              <a:buChar char="•"/>
            </a:pPr>
            <a:r>
              <a:rPr lang="en-US" sz="4026">
                <a:solidFill>
                  <a:srgbClr val="6CE5E8"/>
                </a:solidFill>
                <a:latin typeface="Josefin Sans Regular"/>
              </a:rPr>
              <a:t>Lưu Thy Thy : Code (50%)</a:t>
            </a:r>
          </a:p>
          <a:p>
            <a:pPr marL="869402" lvl="1" indent="-434701">
              <a:lnSpc>
                <a:spcPts val="5637"/>
              </a:lnSpc>
              <a:buFont typeface="Arial"/>
              <a:buChar char="•"/>
            </a:pPr>
            <a:r>
              <a:rPr lang="en-US" sz="4026">
                <a:solidFill>
                  <a:srgbClr val="6CE5E8"/>
                </a:solidFill>
                <a:latin typeface="Josefin Sans Regular"/>
              </a:rPr>
              <a:t>Lê Thị Kim Hoa : Code (25%)</a:t>
            </a:r>
          </a:p>
          <a:p>
            <a:pPr marL="869402" lvl="1" indent="-434701">
              <a:lnSpc>
                <a:spcPts val="5637"/>
              </a:lnSpc>
              <a:spcBef>
                <a:spcPct val="0"/>
              </a:spcBef>
              <a:buFont typeface="Arial"/>
              <a:buChar char="•"/>
            </a:pPr>
            <a:r>
              <a:rPr lang="en-US" sz="4026">
                <a:solidFill>
                  <a:srgbClr val="6CE5E8"/>
                </a:solidFill>
                <a:latin typeface="Josefin Sans Regular"/>
              </a:rPr>
              <a:t>Bùi Thị Thùy Dương :  Word và PPT(15%), Code(10%)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79610" y="3450080"/>
            <a:ext cx="8319890" cy="52037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4667" y="7006554"/>
            <a:ext cx="3600176" cy="22517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73996" y="8206964"/>
            <a:ext cx="2928374" cy="18315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56380" y="279105"/>
            <a:ext cx="3289448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973569">
            <a:off x="-1476184" y="-1582530"/>
            <a:ext cx="2952369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317907">
            <a:off x="-2289137" y="1392680"/>
            <a:ext cx="2952369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2272473" y="-3193509"/>
            <a:ext cx="2952369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7677" y="2836161"/>
            <a:ext cx="8392285" cy="270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4"/>
              </a:lnSpc>
            </a:pPr>
            <a:r>
              <a:rPr lang="en-US" sz="10344" spc="-113">
                <a:solidFill>
                  <a:srgbClr val="2B4B82"/>
                </a:solidFill>
                <a:latin typeface="Josefin Sans Bold"/>
              </a:rPr>
              <a:t>Cảm ơn đã theo dõi 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26072" y="9103696"/>
            <a:ext cx="81510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B4B82"/>
                </a:solidFill>
                <a:latin typeface="Josefin Sans Bold"/>
              </a:rPr>
              <a:t>50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507" y="2302049"/>
            <a:ext cx="12504623" cy="646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Hầu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như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với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sự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phát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triển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công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nghệ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hiện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nay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thì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việc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quản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lý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và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lưu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trữ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thông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tin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cũng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diễn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ra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thường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xuyên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hơn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.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Ngoài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quản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lý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kho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điện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thoại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laptop,... ở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các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cửa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hàng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di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động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thì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những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nơi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như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thư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viện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nhà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sách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,...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cũng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cần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có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sự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quản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lý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2B4B82"/>
              </a:solidFill>
              <a:latin typeface="Josefin Sans Regular Bold"/>
            </a:endParaRPr>
          </a:p>
          <a:p>
            <a:pPr marL="712464" lvl="1" indent="-356232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Dẫn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đến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việc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nghiên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cứu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để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tìm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ra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phương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pháp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công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cụ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hỗ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trợ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giải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quyết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những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vấn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đề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cho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con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người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=&gt;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để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quản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lý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kho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sách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một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cách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hiệu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quả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dễ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dàng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tiết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kiệm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thời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gian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và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chi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phí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nắm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rõ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thông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tin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cần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thiết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, ...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2B4B82"/>
              </a:solidFill>
              <a:latin typeface="Josefin Sans Regular Bold"/>
            </a:endParaRP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     =&gt;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Sự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ra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đời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2B4B82"/>
                </a:solidFill>
                <a:latin typeface="Josefin Sans Regular Bold"/>
              </a:rPr>
              <a:t>của</a:t>
            </a:r>
            <a:r>
              <a:rPr lang="en-US" sz="3299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"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Phần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mềm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Quản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lý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kho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 </a:t>
            </a:r>
            <a:r>
              <a:rPr lang="en-US" sz="3299" dirty="0" err="1">
                <a:solidFill>
                  <a:srgbClr val="E28B7A"/>
                </a:solidFill>
                <a:latin typeface="Josefin Sans Regular Bold"/>
              </a:rPr>
              <a:t>sách</a:t>
            </a:r>
            <a:r>
              <a:rPr lang="en-US" sz="3299" dirty="0">
                <a:solidFill>
                  <a:srgbClr val="E28B7A"/>
                </a:solidFill>
                <a:latin typeface="Josefin Sans Regular Bold"/>
              </a:rPr>
              <a:t>".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11393" y="6911924"/>
            <a:ext cx="7670628" cy="33750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38172">
            <a:off x="13182144" y="698870"/>
            <a:ext cx="5340270" cy="16312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523875"/>
            <a:ext cx="9662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>
              <a:lnSpc>
                <a:spcPts val="7679"/>
              </a:lnSpc>
              <a:buFont typeface="Arial"/>
              <a:buChar char="•"/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 Giới thiệu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507" y="1419225"/>
            <a:ext cx="5881369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2B4B82"/>
                </a:solidFill>
                <a:latin typeface="Josefin Sans Regular Bold"/>
              </a:rPr>
              <a:t>a. Lý do chọn đề tài</a:t>
            </a:r>
            <a:r>
              <a:rPr lang="en-US" sz="4299">
                <a:solidFill>
                  <a:srgbClr val="2B4B82"/>
                </a:solidFill>
                <a:latin typeface="Josefin Sans Regular"/>
              </a:rPr>
              <a:t>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4670" y="9096285"/>
            <a:ext cx="34805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2B4B82"/>
                </a:solidFill>
                <a:latin typeface="Josefin Sans Bold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368227" y="4695417"/>
            <a:ext cx="5357753" cy="55915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29892" y="9648896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127118" y="3959587"/>
            <a:ext cx="3197723" cy="3531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259300" y="3118936"/>
            <a:ext cx="2050369" cy="16813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-788742"/>
            <a:ext cx="3289448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499276" y="-1217367"/>
            <a:ext cx="3289448" cy="205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0956" y="3824491"/>
            <a:ext cx="11351916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4219" lvl="1" indent="-392109" algn="just">
              <a:lnSpc>
                <a:spcPts val="4358"/>
              </a:lnSpc>
              <a:buFont typeface="Arial"/>
              <a:buChar char="•"/>
            </a:pPr>
            <a:r>
              <a:rPr lang="en-US" sz="3632">
                <a:solidFill>
                  <a:srgbClr val="2B4B82"/>
                </a:solidFill>
                <a:latin typeface="Josefin Sans Bold"/>
              </a:rPr>
              <a:t>Xây dựng phần mềm cho phép người quản lý kho sách có thể </a:t>
            </a:r>
            <a:r>
              <a:rPr lang="en-US" sz="3632">
                <a:solidFill>
                  <a:srgbClr val="E28B7A"/>
                </a:solidFill>
                <a:latin typeface="Josefin Sans Bold"/>
              </a:rPr>
              <a:t>thực hiện các thao tác</a:t>
            </a:r>
            <a:r>
              <a:rPr lang="en-US" sz="3632">
                <a:solidFill>
                  <a:srgbClr val="2B4B82"/>
                </a:solidFill>
                <a:latin typeface="Josefin Sans Bold"/>
              </a:rPr>
              <a:t> quản lý cơ bản như : </a:t>
            </a:r>
            <a:r>
              <a:rPr lang="en-US" sz="3632">
                <a:solidFill>
                  <a:srgbClr val="E28B7A"/>
                </a:solidFill>
                <a:latin typeface="Josefin Sans Bold"/>
              </a:rPr>
              <a:t>nhập, lưu, xóa, sửa, sắp xếp, tìm kiếm thông tin</a:t>
            </a:r>
            <a:r>
              <a:rPr lang="en-US" sz="3632">
                <a:solidFill>
                  <a:srgbClr val="2B4B82"/>
                </a:solidFill>
                <a:latin typeface="Josefin Sans Bold"/>
              </a:rPr>
              <a:t> sách trong kho.</a:t>
            </a:r>
          </a:p>
          <a:p>
            <a:pPr algn="just">
              <a:lnSpc>
                <a:spcPts val="4358"/>
              </a:lnSpc>
            </a:pPr>
            <a:endParaRPr lang="en-US" sz="3632">
              <a:solidFill>
                <a:srgbClr val="2B4B82"/>
              </a:solidFill>
              <a:latin typeface="Josefin Sans Bold"/>
            </a:endParaRPr>
          </a:p>
          <a:p>
            <a:pPr marL="784219" lvl="1" indent="-392109" algn="just">
              <a:lnSpc>
                <a:spcPts val="4358"/>
              </a:lnSpc>
              <a:buFont typeface="Arial"/>
              <a:buChar char="•"/>
            </a:pPr>
            <a:r>
              <a:rPr lang="en-US" sz="3632">
                <a:solidFill>
                  <a:srgbClr val="2B4B82"/>
                </a:solidFill>
                <a:latin typeface="Josefin Sans Bold"/>
              </a:rPr>
              <a:t>Đối tượng sử dụng được phần mềm : người quản lý kho sách, thư viện, nhà sách, ...</a:t>
            </a:r>
          </a:p>
          <a:p>
            <a:pPr algn="just">
              <a:lnSpc>
                <a:spcPts val="4358"/>
              </a:lnSpc>
              <a:spcBef>
                <a:spcPct val="0"/>
              </a:spcBef>
            </a:pPr>
            <a:endParaRPr lang="en-US" sz="3632">
              <a:solidFill>
                <a:srgbClr val="2B4B82"/>
              </a:solidFill>
              <a:latin typeface="Josefin Sans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831477" y="239958"/>
            <a:ext cx="2575084" cy="161059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249608"/>
            <a:ext cx="9662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>
              <a:lnSpc>
                <a:spcPts val="7679"/>
              </a:lnSpc>
              <a:buFont typeface="Arial"/>
              <a:buChar char="•"/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 Giới thiệu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956" y="2564058"/>
            <a:ext cx="6530953" cy="82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4"/>
              </a:lnSpc>
              <a:spcBef>
                <a:spcPct val="0"/>
              </a:spcBef>
            </a:pPr>
            <a:r>
              <a:rPr lang="en-US" sz="4774">
                <a:solidFill>
                  <a:srgbClr val="2B4B82"/>
                </a:solidFill>
                <a:latin typeface="Josefin Sans Regular Bold"/>
              </a:rPr>
              <a:t>b. Phạm vi dự án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278" y="8896421"/>
            <a:ext cx="34419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2B4B82"/>
                </a:solidFill>
                <a:latin typeface="Josefin Sans Bold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3418" y="2305121"/>
            <a:ext cx="11240305" cy="734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477" lvl="1" indent="-376238">
              <a:lnSpc>
                <a:spcPts val="4182"/>
              </a:lnSpc>
              <a:buFont typeface="Arial"/>
              <a:buChar char="•"/>
            </a:pPr>
            <a:r>
              <a:rPr lang="en-US" sz="3485">
                <a:solidFill>
                  <a:srgbClr val="2B4B82"/>
                </a:solidFill>
                <a:latin typeface="Josefin Sans Bold Bold"/>
              </a:rPr>
              <a:t>Uml là ngôn ngữ dành cho việc</a:t>
            </a:r>
            <a:r>
              <a:rPr lang="en-US" sz="3485">
                <a:solidFill>
                  <a:srgbClr val="E28B7A"/>
                </a:solidFill>
                <a:latin typeface="Josefin Sans Bold Bold"/>
              </a:rPr>
              <a:t> đặc tả, xây dựng và làm tài liệu</a:t>
            </a:r>
            <a:r>
              <a:rPr lang="en-US" sz="3485">
                <a:solidFill>
                  <a:srgbClr val="2B4B82"/>
                </a:solidFill>
                <a:latin typeface="Josefin Sans Bold Bold"/>
              </a:rPr>
              <a:t> cho xây dựng phần mềm</a:t>
            </a:r>
          </a:p>
          <a:p>
            <a:pPr>
              <a:lnSpc>
                <a:spcPts val="4182"/>
              </a:lnSpc>
            </a:pPr>
            <a:endParaRPr lang="en-US" sz="3485">
              <a:solidFill>
                <a:srgbClr val="2B4B82"/>
              </a:solidFill>
              <a:latin typeface="Josefin Sans Bold Bold"/>
            </a:endParaRPr>
          </a:p>
          <a:p>
            <a:pPr marL="752477" lvl="1" indent="-376238">
              <a:lnSpc>
                <a:spcPts val="4182"/>
              </a:lnSpc>
              <a:buFont typeface="Arial"/>
              <a:buChar char="•"/>
            </a:pPr>
            <a:r>
              <a:rPr lang="en-US" sz="3485">
                <a:solidFill>
                  <a:srgbClr val="2B4B82"/>
                </a:solidFill>
                <a:latin typeface="Josefin Sans Bold Bold"/>
              </a:rPr>
              <a:t> Netbean là một </a:t>
            </a:r>
            <a:r>
              <a:rPr lang="en-US" sz="3485">
                <a:solidFill>
                  <a:srgbClr val="E28B7A"/>
                </a:solidFill>
                <a:latin typeface="Josefin Sans Bold Bold"/>
              </a:rPr>
              <a:t>công cụ</a:t>
            </a:r>
            <a:r>
              <a:rPr lang="en-US" sz="3485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3485">
                <a:solidFill>
                  <a:srgbClr val="E28B7A"/>
                </a:solidFill>
                <a:latin typeface="Josefin Sans Bold Bold"/>
              </a:rPr>
              <a:t>hỗ trợ lập trình viết mã code</a:t>
            </a:r>
            <a:r>
              <a:rPr lang="en-US" sz="3485">
                <a:solidFill>
                  <a:srgbClr val="2B4B82"/>
                </a:solidFill>
                <a:latin typeface="Josefin Sans Bold Bold"/>
              </a:rPr>
              <a:t> được sử dụng chủ yếu cho các lập trình viên phát triển Java</a:t>
            </a:r>
          </a:p>
          <a:p>
            <a:pPr>
              <a:lnSpc>
                <a:spcPts val="4182"/>
              </a:lnSpc>
            </a:pPr>
            <a:endParaRPr lang="en-US" sz="3485">
              <a:solidFill>
                <a:srgbClr val="2B4B82"/>
              </a:solidFill>
              <a:latin typeface="Josefin Sans Bold Bold"/>
            </a:endParaRPr>
          </a:p>
          <a:p>
            <a:pPr marL="752477" lvl="1" indent="-376238">
              <a:lnSpc>
                <a:spcPts val="4182"/>
              </a:lnSpc>
              <a:buFont typeface="Arial"/>
              <a:buChar char="•"/>
            </a:pPr>
            <a:r>
              <a:rPr lang="en-US" sz="3485">
                <a:solidFill>
                  <a:srgbClr val="2B4B82"/>
                </a:solidFill>
                <a:latin typeface="Josefin Sans Bold Bold"/>
              </a:rPr>
              <a:t>Java được biết đến là </a:t>
            </a:r>
            <a:r>
              <a:rPr lang="en-US" sz="3485">
                <a:solidFill>
                  <a:srgbClr val="E28B7A"/>
                </a:solidFill>
                <a:latin typeface="Josefin Sans Bold Bold"/>
              </a:rPr>
              <a:t>ngôn ngữ lập trìn</a:t>
            </a:r>
            <a:r>
              <a:rPr lang="en-US" sz="3485">
                <a:solidFill>
                  <a:srgbClr val="2B4B82"/>
                </a:solidFill>
                <a:latin typeface="Josefin Sans Bold Bold"/>
              </a:rPr>
              <a:t>h bậc cao, hướng đối tượng và giúp bảo mật mạnh mẽ</a:t>
            </a:r>
          </a:p>
          <a:p>
            <a:pPr>
              <a:lnSpc>
                <a:spcPts val="4182"/>
              </a:lnSpc>
            </a:pPr>
            <a:endParaRPr lang="en-US" sz="3485">
              <a:solidFill>
                <a:srgbClr val="2B4B82"/>
              </a:solidFill>
              <a:latin typeface="Josefin Sans Bold Bold"/>
            </a:endParaRPr>
          </a:p>
          <a:p>
            <a:pPr marL="752477" lvl="1" indent="-376238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85">
                <a:solidFill>
                  <a:srgbClr val="2B4B82"/>
                </a:solidFill>
                <a:latin typeface="Josefin Sans Bold Bold"/>
              </a:rPr>
              <a:t>Java Swing là một bộ </a:t>
            </a:r>
            <a:r>
              <a:rPr lang="en-US" sz="3485">
                <a:solidFill>
                  <a:srgbClr val="E28B7A"/>
                </a:solidFill>
                <a:latin typeface="Josefin Sans Bold Bold"/>
              </a:rPr>
              <a:t>công cụ Giao diện Người dùng Đồ họa (GUI)</a:t>
            </a:r>
            <a:r>
              <a:rPr lang="en-US" sz="3485">
                <a:solidFill>
                  <a:srgbClr val="2B4B82"/>
                </a:solidFill>
                <a:latin typeface="Josefin Sans Bold Bold"/>
              </a:rPr>
              <a:t> cung cấp một bộ widget để xây dựng các ứng dụng như nút bấm, danh sách thả xuống, bảng (table),...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13402" y="1130156"/>
            <a:ext cx="2368981" cy="23689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11126" y="4060492"/>
            <a:ext cx="1911315" cy="2204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55761" y="6793442"/>
            <a:ext cx="2822046" cy="28220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9661" y="523875"/>
            <a:ext cx="9662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>
              <a:lnSpc>
                <a:spcPts val="7679"/>
              </a:lnSpc>
              <a:buFont typeface="Arial"/>
              <a:buChar char="•"/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 Giới thiệu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18292" y="1419225"/>
            <a:ext cx="5881369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2B4B82"/>
                </a:solidFill>
                <a:latin typeface="Josefin Sans Regular Bold"/>
              </a:rPr>
              <a:t>c. Công cụ: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370820" y="6411433"/>
            <a:ext cx="6243912" cy="43258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8701" y="2601594"/>
            <a:ext cx="13094075" cy="665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Lợi ích của phần mềm : quản lí được số lượng lớn sách đang có trong kho hiệu quả, tối ưu, tiết kiệm thời gian hơn, thao tác dễ thực hiện,...</a:t>
            </a:r>
          </a:p>
          <a:p>
            <a:pPr>
              <a:lnSpc>
                <a:spcPts val="5319"/>
              </a:lnSpc>
            </a:pPr>
            <a:endParaRPr lang="en-US" sz="3799">
              <a:solidFill>
                <a:srgbClr val="2B4B82"/>
              </a:solidFill>
              <a:latin typeface="Josefin Sans Regular Bold"/>
            </a:endParaRP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Phần mềm thực hiện được những việc sau : 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Nhập, lưu thông tin sách; 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Xóa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Cập nhật thông tin 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Tìm kiếm  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2B4B82"/>
                </a:solidFill>
                <a:latin typeface="Josefin Sans Regular Bold"/>
              </a:rPr>
              <a:t>Sắp xếp sách.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223229">
            <a:off x="15240703" y="1844261"/>
            <a:ext cx="1519636" cy="45672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23875"/>
            <a:ext cx="954918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2. Phân tích và thiết kế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8701" y="1703564"/>
            <a:ext cx="821997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2B4B82"/>
                </a:solidFill>
                <a:latin typeface="Josefin Sans Bold"/>
              </a:rPr>
              <a:t>a. Phân tích yêu cầu hệ thống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370820" y="6411433"/>
            <a:ext cx="6243912" cy="43258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584400"/>
            <a:ext cx="13094075" cy="598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E28B7A"/>
                </a:solidFill>
                <a:latin typeface="Josefin Sans Regular Bold"/>
              </a:rPr>
              <a:t>Hiệu suất:</a:t>
            </a:r>
            <a:r>
              <a:rPr lang="en-US" sz="3799">
                <a:solidFill>
                  <a:srgbClr val="2B4B82"/>
                </a:solidFill>
                <a:latin typeface="Josefin Sans Regular"/>
              </a:rPr>
              <a:t> thời gian phản hồi hoạt động nhanh và ổn định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E28B7A"/>
                </a:solidFill>
                <a:latin typeface="Josefin Sans Regular Bold"/>
              </a:rPr>
              <a:t>Bảo mật</a:t>
            </a:r>
            <a:r>
              <a:rPr lang="en-US" sz="3799">
                <a:solidFill>
                  <a:srgbClr val="2B4B82"/>
                </a:solidFill>
                <a:latin typeface="Josefin Sans Regular Bold"/>
              </a:rPr>
              <a:t>:</a:t>
            </a:r>
            <a:r>
              <a:rPr lang="en-US" sz="3799">
                <a:solidFill>
                  <a:srgbClr val="2B4B82"/>
                </a:solidFill>
                <a:latin typeface="Josefin Sans Regular"/>
              </a:rPr>
              <a:t> chỉ sử dụng trong việc quản lý kho, vẫn sẽ có lỗi hoặc lỗ hỏng 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E28B7A"/>
                </a:solidFill>
                <a:latin typeface="Josefin Sans Regular Bold"/>
              </a:rPr>
              <a:t>Khả năng hỗ trợ:</a:t>
            </a:r>
            <a:r>
              <a:rPr lang="en-US" sz="3799">
                <a:solidFill>
                  <a:srgbClr val="2B4B82"/>
                </a:solidFill>
                <a:latin typeface="Josefin Sans Regular"/>
              </a:rPr>
              <a:t> các chức năng sẽ được hoàn thiện hơn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E28B7A"/>
                </a:solidFill>
                <a:latin typeface="Josefin Sans Regular Bold"/>
              </a:rPr>
              <a:t>Các ràng buộc thiết kế</a:t>
            </a:r>
            <a:r>
              <a:rPr lang="en-US" sz="3799">
                <a:solidFill>
                  <a:srgbClr val="2B4B82"/>
                </a:solidFill>
                <a:latin typeface="Josefin Sans Regular Bold"/>
              </a:rPr>
              <a:t>:</a:t>
            </a:r>
            <a:r>
              <a:rPr lang="en-US" sz="3799">
                <a:solidFill>
                  <a:srgbClr val="2B4B82"/>
                </a:solidFill>
                <a:latin typeface="Josefin Sans Regular"/>
              </a:rPr>
              <a:t> hoàn thành vào tháng 4/2023, sử dụng ngôn ngữ Java trên Netbeans và thực hiện thiết kế UML</a:t>
            </a:r>
          </a:p>
          <a:p>
            <a:pPr marL="820411" lvl="1" indent="-410205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E28B7A"/>
                </a:solidFill>
                <a:latin typeface="Josefin Sans Regular Bold"/>
              </a:rPr>
              <a:t>Giao diện:</a:t>
            </a:r>
            <a:r>
              <a:rPr lang="en-US" sz="3799">
                <a:solidFill>
                  <a:srgbClr val="2B4B82"/>
                </a:solidFill>
                <a:latin typeface="Josefin Sans Regular"/>
              </a:rPr>
              <a:t> đơn giản, thao tác nhanh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223229">
            <a:off x="15240703" y="1844261"/>
            <a:ext cx="1519636" cy="45672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23875"/>
            <a:ext cx="954918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2. Phân tích và thiết kế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03564"/>
            <a:ext cx="1385783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2B4B82"/>
                </a:solidFill>
                <a:latin typeface="Josefin Sans Bold"/>
              </a:rPr>
              <a:t>b. Phân tích yêu cầu phi chức năng của hệ thống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1421026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144819"/>
            <a:ext cx="2076668" cy="1276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693774"/>
            <a:ext cx="383798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4170556"/>
            <a:ext cx="5357753" cy="55915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763116" y="1421026"/>
            <a:ext cx="12251315" cy="908681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629998" y="6948763"/>
            <a:ext cx="4402996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3611" y="2222744"/>
            <a:ext cx="4734416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6052">
                <a:solidFill>
                  <a:srgbClr val="2B4B82"/>
                </a:solidFill>
                <a:latin typeface="Josefin Sans Bold Bold"/>
              </a:rPr>
              <a:t>2. Phân tích và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132" y="4834213"/>
            <a:ext cx="411937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67">
                <a:solidFill>
                  <a:srgbClr val="2B4B82"/>
                </a:solidFill>
                <a:latin typeface="Josefin Sans Bold"/>
              </a:rPr>
              <a:t>c. Thiết kế :</a:t>
            </a:r>
          </a:p>
          <a:p>
            <a:pPr>
              <a:lnSpc>
                <a:spcPts val="5120"/>
              </a:lnSpc>
              <a:spcBef>
                <a:spcPct val="0"/>
              </a:spcBef>
            </a:pPr>
            <a:r>
              <a:rPr lang="en-US" sz="4267">
                <a:solidFill>
                  <a:srgbClr val="2B4B82"/>
                </a:solidFill>
                <a:latin typeface="Josefin Sans Bold"/>
              </a:rPr>
              <a:t> Mô hình UML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59" t="503" r="1259"/>
          <a:stretch>
            <a:fillRect/>
          </a:stretch>
        </p:blipFill>
        <p:spPr>
          <a:xfrm>
            <a:off x="1237216" y="2043947"/>
            <a:ext cx="15045579" cy="69090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3074626" y="5360361"/>
            <a:ext cx="5213374" cy="49266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27852" y="677128"/>
            <a:ext cx="1495896" cy="13979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742707"/>
            <a:ext cx="427832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2B4B82"/>
                </a:solidFill>
                <a:latin typeface="Josefin Sans Bold"/>
              </a:rPr>
              <a:t>UML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Microsoft Office PowerPoint</Application>
  <PresentationFormat>Custom</PresentationFormat>
  <Paragraphs>209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Josefin Sans Bold Italics</vt:lpstr>
      <vt:lpstr>Josefin Sans Regular</vt:lpstr>
      <vt:lpstr>Josefin Sans Bold Bold</vt:lpstr>
      <vt:lpstr>Calibri</vt:lpstr>
      <vt:lpstr>Josefin Sans Bold</vt:lpstr>
      <vt:lpstr>Arial</vt:lpstr>
      <vt:lpstr>Josefin Sans Regular Bold Italics</vt:lpstr>
      <vt:lpstr>Josefin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kho sách</dc:title>
  <cp:lastModifiedBy>Luu Thy</cp:lastModifiedBy>
  <cp:revision>3</cp:revision>
  <dcterms:created xsi:type="dcterms:W3CDTF">2006-08-16T00:00:00Z</dcterms:created>
  <dcterms:modified xsi:type="dcterms:W3CDTF">2023-12-17T06:42:53Z</dcterms:modified>
  <dc:identifier>DAFe28-ZF2g</dc:identifier>
</cp:coreProperties>
</file>